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906000" type="A4"/>
  <p:notesSz cx="6735763" cy="98694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10" d="100"/>
          <a:sy n="110" d="100"/>
        </p:scale>
        <p:origin x="1056" y="-8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FB9610D-F457-433B-B1D0-015F404F4EB1}" type="datetimeFigureOut">
              <a:rPr kumimoji="1" lang="ja-JP" altLang="en-US" smtClean="0"/>
              <a:t>2019/12/2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6A0EB2-10D1-4814-9B3F-A6A628CADA5E}" type="slidenum">
              <a:rPr kumimoji="1" lang="ja-JP" altLang="en-US" smtClean="0"/>
              <a:t>‹#›</a:t>
            </a:fld>
            <a:endParaRPr kumimoji="1" lang="ja-JP" altLang="en-US"/>
          </a:p>
        </p:txBody>
      </p:sp>
    </p:spTree>
    <p:extLst>
      <p:ext uri="{BB962C8B-B14F-4D97-AF65-F5344CB8AC3E}">
        <p14:creationId xmlns:p14="http://schemas.microsoft.com/office/powerpoint/2010/main" val="1055394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FB9610D-F457-433B-B1D0-015F404F4EB1}" type="datetimeFigureOut">
              <a:rPr kumimoji="1" lang="ja-JP" altLang="en-US" smtClean="0"/>
              <a:t>2019/12/2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6A0EB2-10D1-4814-9B3F-A6A628CADA5E}" type="slidenum">
              <a:rPr kumimoji="1" lang="ja-JP" altLang="en-US" smtClean="0"/>
              <a:t>‹#›</a:t>
            </a:fld>
            <a:endParaRPr kumimoji="1" lang="ja-JP" altLang="en-US"/>
          </a:p>
        </p:txBody>
      </p:sp>
    </p:spTree>
    <p:extLst>
      <p:ext uri="{BB962C8B-B14F-4D97-AF65-F5344CB8AC3E}">
        <p14:creationId xmlns:p14="http://schemas.microsoft.com/office/powerpoint/2010/main" val="2044618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FB9610D-F457-433B-B1D0-015F404F4EB1}" type="datetimeFigureOut">
              <a:rPr kumimoji="1" lang="ja-JP" altLang="en-US" smtClean="0"/>
              <a:t>2019/12/2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6A0EB2-10D1-4814-9B3F-A6A628CADA5E}" type="slidenum">
              <a:rPr kumimoji="1" lang="ja-JP" altLang="en-US" smtClean="0"/>
              <a:t>‹#›</a:t>
            </a:fld>
            <a:endParaRPr kumimoji="1" lang="ja-JP" altLang="en-US"/>
          </a:p>
        </p:txBody>
      </p:sp>
    </p:spTree>
    <p:extLst>
      <p:ext uri="{BB962C8B-B14F-4D97-AF65-F5344CB8AC3E}">
        <p14:creationId xmlns:p14="http://schemas.microsoft.com/office/powerpoint/2010/main" val="1979838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FB9610D-F457-433B-B1D0-015F404F4EB1}" type="datetimeFigureOut">
              <a:rPr kumimoji="1" lang="ja-JP" altLang="en-US" smtClean="0"/>
              <a:t>2019/12/2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6A0EB2-10D1-4814-9B3F-A6A628CADA5E}" type="slidenum">
              <a:rPr kumimoji="1" lang="ja-JP" altLang="en-US" smtClean="0"/>
              <a:t>‹#›</a:t>
            </a:fld>
            <a:endParaRPr kumimoji="1" lang="ja-JP" altLang="en-US"/>
          </a:p>
        </p:txBody>
      </p:sp>
    </p:spTree>
    <p:extLst>
      <p:ext uri="{BB962C8B-B14F-4D97-AF65-F5344CB8AC3E}">
        <p14:creationId xmlns:p14="http://schemas.microsoft.com/office/powerpoint/2010/main" val="1579434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FB9610D-F457-433B-B1D0-015F404F4EB1}" type="datetimeFigureOut">
              <a:rPr kumimoji="1" lang="ja-JP" altLang="en-US" smtClean="0"/>
              <a:t>2019/12/2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6A0EB2-10D1-4814-9B3F-A6A628CADA5E}" type="slidenum">
              <a:rPr kumimoji="1" lang="ja-JP" altLang="en-US" smtClean="0"/>
              <a:t>‹#›</a:t>
            </a:fld>
            <a:endParaRPr kumimoji="1" lang="ja-JP" altLang="en-US"/>
          </a:p>
        </p:txBody>
      </p:sp>
    </p:spTree>
    <p:extLst>
      <p:ext uri="{BB962C8B-B14F-4D97-AF65-F5344CB8AC3E}">
        <p14:creationId xmlns:p14="http://schemas.microsoft.com/office/powerpoint/2010/main" val="2063230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FB9610D-F457-433B-B1D0-015F404F4EB1}" type="datetimeFigureOut">
              <a:rPr kumimoji="1" lang="ja-JP" altLang="en-US" smtClean="0"/>
              <a:t>2019/12/2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6A0EB2-10D1-4814-9B3F-A6A628CADA5E}" type="slidenum">
              <a:rPr kumimoji="1" lang="ja-JP" altLang="en-US" smtClean="0"/>
              <a:t>‹#›</a:t>
            </a:fld>
            <a:endParaRPr kumimoji="1" lang="ja-JP" altLang="en-US"/>
          </a:p>
        </p:txBody>
      </p:sp>
    </p:spTree>
    <p:extLst>
      <p:ext uri="{BB962C8B-B14F-4D97-AF65-F5344CB8AC3E}">
        <p14:creationId xmlns:p14="http://schemas.microsoft.com/office/powerpoint/2010/main" val="2128668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FB9610D-F457-433B-B1D0-015F404F4EB1}" type="datetimeFigureOut">
              <a:rPr kumimoji="1" lang="ja-JP" altLang="en-US" smtClean="0"/>
              <a:t>2019/12/2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86A0EB2-10D1-4814-9B3F-A6A628CADA5E}" type="slidenum">
              <a:rPr kumimoji="1" lang="ja-JP" altLang="en-US" smtClean="0"/>
              <a:t>‹#›</a:t>
            </a:fld>
            <a:endParaRPr kumimoji="1" lang="ja-JP" altLang="en-US"/>
          </a:p>
        </p:txBody>
      </p:sp>
    </p:spTree>
    <p:extLst>
      <p:ext uri="{BB962C8B-B14F-4D97-AF65-F5344CB8AC3E}">
        <p14:creationId xmlns:p14="http://schemas.microsoft.com/office/powerpoint/2010/main" val="4045517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FB9610D-F457-433B-B1D0-015F404F4EB1}" type="datetimeFigureOut">
              <a:rPr kumimoji="1" lang="ja-JP" altLang="en-US" smtClean="0"/>
              <a:t>2019/12/2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86A0EB2-10D1-4814-9B3F-A6A628CADA5E}" type="slidenum">
              <a:rPr kumimoji="1" lang="ja-JP" altLang="en-US" smtClean="0"/>
              <a:t>‹#›</a:t>
            </a:fld>
            <a:endParaRPr kumimoji="1" lang="ja-JP" altLang="en-US"/>
          </a:p>
        </p:txBody>
      </p:sp>
    </p:spTree>
    <p:extLst>
      <p:ext uri="{BB962C8B-B14F-4D97-AF65-F5344CB8AC3E}">
        <p14:creationId xmlns:p14="http://schemas.microsoft.com/office/powerpoint/2010/main" val="2046440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B9610D-F457-433B-B1D0-015F404F4EB1}" type="datetimeFigureOut">
              <a:rPr kumimoji="1" lang="ja-JP" altLang="en-US" smtClean="0"/>
              <a:t>2019/12/2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86A0EB2-10D1-4814-9B3F-A6A628CADA5E}" type="slidenum">
              <a:rPr kumimoji="1" lang="ja-JP" altLang="en-US" smtClean="0"/>
              <a:t>‹#›</a:t>
            </a:fld>
            <a:endParaRPr kumimoji="1" lang="ja-JP" altLang="en-US"/>
          </a:p>
        </p:txBody>
      </p:sp>
    </p:spTree>
    <p:extLst>
      <p:ext uri="{BB962C8B-B14F-4D97-AF65-F5344CB8AC3E}">
        <p14:creationId xmlns:p14="http://schemas.microsoft.com/office/powerpoint/2010/main" val="526259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FB9610D-F457-433B-B1D0-015F404F4EB1}" type="datetimeFigureOut">
              <a:rPr kumimoji="1" lang="ja-JP" altLang="en-US" smtClean="0"/>
              <a:t>2019/12/2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6A0EB2-10D1-4814-9B3F-A6A628CADA5E}" type="slidenum">
              <a:rPr kumimoji="1" lang="ja-JP" altLang="en-US" smtClean="0"/>
              <a:t>‹#›</a:t>
            </a:fld>
            <a:endParaRPr kumimoji="1" lang="ja-JP" altLang="en-US"/>
          </a:p>
        </p:txBody>
      </p:sp>
    </p:spTree>
    <p:extLst>
      <p:ext uri="{BB962C8B-B14F-4D97-AF65-F5344CB8AC3E}">
        <p14:creationId xmlns:p14="http://schemas.microsoft.com/office/powerpoint/2010/main" val="3322706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FB9610D-F457-433B-B1D0-015F404F4EB1}" type="datetimeFigureOut">
              <a:rPr kumimoji="1" lang="ja-JP" altLang="en-US" smtClean="0"/>
              <a:t>2019/12/2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6A0EB2-10D1-4814-9B3F-A6A628CADA5E}" type="slidenum">
              <a:rPr kumimoji="1" lang="ja-JP" altLang="en-US" smtClean="0"/>
              <a:t>‹#›</a:t>
            </a:fld>
            <a:endParaRPr kumimoji="1" lang="ja-JP" altLang="en-US"/>
          </a:p>
        </p:txBody>
      </p:sp>
    </p:spTree>
    <p:extLst>
      <p:ext uri="{BB962C8B-B14F-4D97-AF65-F5344CB8AC3E}">
        <p14:creationId xmlns:p14="http://schemas.microsoft.com/office/powerpoint/2010/main" val="2617319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FB9610D-F457-433B-B1D0-015F404F4EB1}" type="datetimeFigureOut">
              <a:rPr kumimoji="1" lang="ja-JP" altLang="en-US" smtClean="0"/>
              <a:t>2019/12/2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86A0EB2-10D1-4814-9B3F-A6A628CADA5E}" type="slidenum">
              <a:rPr kumimoji="1" lang="ja-JP" altLang="en-US" smtClean="0"/>
              <a:t>‹#›</a:t>
            </a:fld>
            <a:endParaRPr kumimoji="1" lang="ja-JP" altLang="en-US"/>
          </a:p>
        </p:txBody>
      </p:sp>
    </p:spTree>
    <p:extLst>
      <p:ext uri="{BB962C8B-B14F-4D97-AF65-F5344CB8AC3E}">
        <p14:creationId xmlns:p14="http://schemas.microsoft.com/office/powerpoint/2010/main" val="25705210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10" Type="http://schemas.openxmlformats.org/officeDocument/2006/relationships/image" Target="../media/image9.jpg"/><Relationship Id="rId4" Type="http://schemas.openxmlformats.org/officeDocument/2006/relationships/image" Target="../media/image3.jpe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図 22"/>
          <p:cNvPicPr>
            <a:picLocks noChangeAspect="1"/>
          </p:cNvPicPr>
          <p:nvPr/>
        </p:nvPicPr>
        <p:blipFill>
          <a:blip r:embed="rId2"/>
          <a:stretch>
            <a:fillRect/>
          </a:stretch>
        </p:blipFill>
        <p:spPr>
          <a:xfrm>
            <a:off x="1064073" y="9506530"/>
            <a:ext cx="630254" cy="511933"/>
          </a:xfrm>
          <a:prstGeom prst="rect">
            <a:avLst/>
          </a:prstGeom>
        </p:spPr>
      </p:pic>
      <p:grpSp>
        <p:nvGrpSpPr>
          <p:cNvPr id="21" name="グループ化 20"/>
          <p:cNvGrpSpPr/>
          <p:nvPr/>
        </p:nvGrpSpPr>
        <p:grpSpPr>
          <a:xfrm>
            <a:off x="26" y="-86370"/>
            <a:ext cx="6705597" cy="1166949"/>
            <a:chOff x="152400" y="321293"/>
            <a:chExt cx="6553200" cy="1028700"/>
          </a:xfrm>
        </p:grpSpPr>
        <p:sp>
          <p:nvSpPr>
            <p:cNvPr id="4" name="雲 3"/>
            <p:cNvSpPr/>
            <p:nvPr/>
          </p:nvSpPr>
          <p:spPr>
            <a:xfrm>
              <a:off x="152400" y="321293"/>
              <a:ext cx="6553200" cy="1028700"/>
            </a:xfrm>
            <a:prstGeom prst="cloud">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114424" y="604810"/>
              <a:ext cx="4824821" cy="461665"/>
            </a:xfrm>
            <a:prstGeom prst="rect">
              <a:avLst/>
            </a:prstGeom>
            <a:noFill/>
          </p:spPr>
          <p:txBody>
            <a:bodyPr wrap="square" rtlCol="0">
              <a:spAutoFit/>
            </a:bodyPr>
            <a:lstStyle/>
            <a:p>
              <a:r>
                <a:rPr kumimoji="1" lang="en-US" altLang="ja-JP" sz="2400" dirty="0" smtClean="0">
                  <a:latin typeface="HGP創英角ﾎﾟｯﾌﾟ体" panose="040B0A00000000000000" pitchFamily="50" charset="-128"/>
                  <a:ea typeface="HGP創英角ﾎﾟｯﾌﾟ体" panose="040B0A00000000000000" pitchFamily="50" charset="-128"/>
                </a:rPr>
                <a:t>【</a:t>
              </a:r>
              <a:r>
                <a:rPr kumimoji="1" lang="ja-JP" altLang="en-US" sz="2400" dirty="0" smtClean="0">
                  <a:latin typeface="HGP創英角ﾎﾟｯﾌﾟ体" panose="040B0A00000000000000" pitchFamily="50" charset="-128"/>
                  <a:ea typeface="HGP創英角ﾎﾟｯﾌﾟ体" panose="040B0A00000000000000" pitchFamily="50" charset="-128"/>
                </a:rPr>
                <a:t>１日</a:t>
              </a:r>
              <a:r>
                <a:rPr kumimoji="1" lang="ja-JP" altLang="en-US" sz="2400" dirty="0" smtClean="0">
                  <a:latin typeface="HGP創英角ﾎﾟｯﾌﾟ体" panose="040B0A00000000000000" pitchFamily="50" charset="-128"/>
                  <a:ea typeface="HGP創英角ﾎﾟｯﾌﾟ体" panose="040B0A00000000000000" pitchFamily="50" charset="-128"/>
                </a:rPr>
                <a:t>ナース</a:t>
              </a:r>
              <a:r>
                <a:rPr kumimoji="1" lang="ja-JP" altLang="en-US" sz="2400" dirty="0" smtClean="0">
                  <a:latin typeface="HGP創英角ﾎﾟｯﾌﾟ体" panose="040B0A00000000000000" pitchFamily="50" charset="-128"/>
                  <a:ea typeface="HGP創英角ﾎﾟｯﾌﾟ体" panose="040B0A00000000000000" pitchFamily="50" charset="-128"/>
                </a:rPr>
                <a:t>体験</a:t>
              </a:r>
              <a:r>
                <a:rPr kumimoji="1" lang="en-US" altLang="ja-JP" sz="2400" dirty="0" smtClean="0">
                  <a:latin typeface="HGP創英角ﾎﾟｯﾌﾟ体" panose="040B0A00000000000000" pitchFamily="50" charset="-128"/>
                  <a:ea typeface="HGP創英角ﾎﾟｯﾌﾟ体" panose="040B0A00000000000000" pitchFamily="50" charset="-128"/>
                </a:rPr>
                <a:t>】</a:t>
              </a:r>
              <a:r>
                <a:rPr kumimoji="1" lang="ja-JP" altLang="en-US" sz="2400" dirty="0" smtClean="0">
                  <a:latin typeface="HGP創英角ﾎﾟｯﾌﾟ体" panose="040B0A00000000000000" pitchFamily="50" charset="-128"/>
                  <a:ea typeface="HGP創英角ﾎﾟｯﾌﾟ体" panose="040B0A00000000000000" pitchFamily="50" charset="-128"/>
                </a:rPr>
                <a:t>を</a:t>
              </a:r>
              <a:r>
                <a:rPr kumimoji="1" lang="ja-JP" altLang="en-US" sz="2400" dirty="0" smtClean="0">
                  <a:latin typeface="HGP創英角ﾎﾟｯﾌﾟ体" panose="040B0A00000000000000" pitchFamily="50" charset="-128"/>
                  <a:ea typeface="HGP創英角ﾎﾟｯﾌﾟ体" panose="040B0A00000000000000" pitchFamily="50" charset="-128"/>
                </a:rPr>
                <a:t>見学しました！</a:t>
              </a:r>
              <a:endParaRPr kumimoji="1" lang="ja-JP" altLang="en-US" sz="2400" dirty="0">
                <a:latin typeface="HGP創英角ﾎﾟｯﾌﾟ体" panose="040B0A00000000000000" pitchFamily="50" charset="-128"/>
                <a:ea typeface="HGP創英角ﾎﾟｯﾌﾟ体" panose="040B0A00000000000000" pitchFamily="50" charset="-128"/>
              </a:endParaRPr>
            </a:p>
          </p:txBody>
        </p:sp>
      </p:grpSp>
      <p:sp>
        <p:nvSpPr>
          <p:cNvPr id="6" name="テキスト ボックス 5"/>
          <p:cNvSpPr txBox="1"/>
          <p:nvPr/>
        </p:nvSpPr>
        <p:spPr>
          <a:xfrm>
            <a:off x="0" y="1066377"/>
            <a:ext cx="6858000" cy="1477328"/>
          </a:xfrm>
          <a:prstGeom prst="rect">
            <a:avLst/>
          </a:prstGeom>
          <a:noFill/>
        </p:spPr>
        <p:txBody>
          <a:bodyPr wrap="square" rtlCol="0">
            <a:spAutoFit/>
          </a:bodyPr>
          <a:lstStyle/>
          <a:p>
            <a:r>
              <a:rPr kumimoji="1" lang="ja-JP" altLang="en-US" dirty="0" smtClean="0">
                <a:latin typeface="HG丸ｺﾞｼｯｸM-PRO" panose="020F0600000000000000" pitchFamily="50" charset="-128"/>
                <a:ea typeface="HG丸ｺﾞｼｯｸM-PRO" panose="020F0600000000000000" pitchFamily="50" charset="-128"/>
              </a:rPr>
              <a:t>  </a:t>
            </a:r>
            <a:r>
              <a:rPr kumimoji="1" lang="ja-JP" altLang="en-US" sz="1200" dirty="0" smtClean="0">
                <a:latin typeface="ＭＳ ゴシック" panose="020B0609070205080204" pitchFamily="49" charset="-128"/>
                <a:ea typeface="ＭＳ ゴシック" panose="020B0609070205080204" pitchFamily="49" charset="-128"/>
              </a:rPr>
              <a:t>８月２７日（火）、徳山中央病院で開催された１日ナース体験を見学させていただきました。</a:t>
            </a:r>
            <a:endParaRPr kumimoji="1" lang="en-US" altLang="ja-JP" sz="1200" dirty="0" smtClean="0">
              <a:latin typeface="ＭＳ ゴシック" panose="020B0609070205080204" pitchFamily="49" charset="-128"/>
              <a:ea typeface="ＭＳ ゴシック" panose="020B0609070205080204" pitchFamily="49" charset="-128"/>
            </a:endParaRPr>
          </a:p>
          <a:p>
            <a:r>
              <a:rPr kumimoji="1" lang="ja-JP" altLang="en-US" sz="1200" dirty="0" smtClean="0">
                <a:latin typeface="ＭＳ ゴシック" panose="020B0609070205080204" pitchFamily="49" charset="-128"/>
                <a:ea typeface="ＭＳ ゴシック" panose="020B0609070205080204" pitchFamily="49" charset="-128"/>
              </a:rPr>
              <a:t>　中学生・高校生合わせて１５名の方が参加されていました。</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smtClean="0">
                <a:latin typeface="ＭＳ ゴシック" panose="020B0609070205080204" pitchFamily="49" charset="-128"/>
                <a:ea typeface="ＭＳ ゴシック" panose="020B0609070205080204" pitchFamily="49" charset="-128"/>
              </a:rPr>
              <a:t>　全体でのオリエンテーションの後、２名程度に分かれて各病棟で体験を行い、赤ちゃんの着替えのお手伝いや手術後の方のお部屋づくり、退院後</a:t>
            </a:r>
            <a:r>
              <a:rPr kumimoji="1" lang="ja-JP" altLang="en-US" sz="1200" dirty="0" smtClean="0">
                <a:latin typeface="ＭＳ ゴシック" panose="020B0609070205080204" pitchFamily="49" charset="-128"/>
                <a:ea typeface="ＭＳ ゴシック" panose="020B0609070205080204" pitchFamily="49" charset="-128"/>
              </a:rPr>
              <a:t>のお部屋の冷蔵庫</a:t>
            </a:r>
            <a:r>
              <a:rPr kumimoji="1" lang="ja-JP" altLang="en-US" sz="1200" dirty="0" smtClean="0">
                <a:latin typeface="ＭＳ ゴシック" panose="020B0609070205080204" pitchFamily="49" charset="-128"/>
                <a:ea typeface="ＭＳ ゴシック" panose="020B0609070205080204" pitchFamily="49" charset="-128"/>
              </a:rPr>
              <a:t>などの清掃を体験していました。</a:t>
            </a:r>
            <a:endParaRPr kumimoji="1" lang="en-US" altLang="ja-JP" sz="1200" dirty="0" smtClean="0">
              <a:latin typeface="ＭＳ ゴシック" panose="020B0609070205080204" pitchFamily="49" charset="-128"/>
              <a:ea typeface="ＭＳ ゴシック" panose="020B0609070205080204" pitchFamily="49" charset="-128"/>
            </a:endParaRPr>
          </a:p>
          <a:p>
            <a:r>
              <a:rPr kumimoji="1" lang="ja-JP" altLang="en-US" sz="1200" dirty="0" smtClean="0">
                <a:latin typeface="ＭＳ ゴシック" panose="020B0609070205080204" pitchFamily="49" charset="-128"/>
                <a:ea typeface="ＭＳ ゴシック" panose="020B0609070205080204" pitchFamily="49" charset="-128"/>
              </a:rPr>
              <a:t>　患者さんとのふれあいや看護の仕事を体験することによって看護の心が芽生え、１人でも多くの方が県内で看護の道へ進んでくれることを切に</a:t>
            </a:r>
            <a:r>
              <a:rPr kumimoji="1" lang="ja-JP" altLang="en-US" sz="1200" dirty="0" smtClean="0">
                <a:latin typeface="ＭＳ ゴシック" panose="020B0609070205080204" pitchFamily="49" charset="-128"/>
                <a:ea typeface="ＭＳ ゴシック" panose="020B0609070205080204" pitchFamily="49" charset="-128"/>
              </a:rPr>
              <a:t>願います♪♪</a:t>
            </a:r>
            <a:endParaRPr kumimoji="1" lang="ja-JP" altLang="en-US" sz="1200" dirty="0">
              <a:latin typeface="ＭＳ ゴシック" panose="020B0609070205080204" pitchFamily="49" charset="-128"/>
              <a:ea typeface="ＭＳ ゴシック" panose="020B0609070205080204" pitchFamily="49" charset="-128"/>
            </a:endParaRPr>
          </a:p>
        </p:txBody>
      </p:sp>
      <p:pic>
        <p:nvPicPr>
          <p:cNvPr id="12" name="図 11"/>
          <p:cNvPicPr>
            <a:picLocks noChangeAspect="1"/>
          </p:cNvPicPr>
          <p:nvPr/>
        </p:nvPicPr>
        <p:blipFill rotWithShape="1">
          <a:blip r:embed="rId3" cstate="print">
            <a:extLst>
              <a:ext uri="{28A0092B-C50C-407E-A947-70E740481C1C}">
                <a14:useLocalDpi xmlns:a14="http://schemas.microsoft.com/office/drawing/2010/main" val="0"/>
              </a:ext>
            </a:extLst>
          </a:blip>
          <a:srcRect l="21290" t="6448" r="15977"/>
          <a:stretch/>
        </p:blipFill>
        <p:spPr>
          <a:xfrm>
            <a:off x="5167661" y="8267654"/>
            <a:ext cx="537200" cy="804794"/>
          </a:xfrm>
          <a:prstGeom prst="rect">
            <a:avLst/>
          </a:prstGeom>
        </p:spPr>
      </p:pic>
      <p:sp>
        <p:nvSpPr>
          <p:cNvPr id="13" name="Rectangle 27"/>
          <p:cNvSpPr>
            <a:spLocks noChangeArrowheads="1"/>
          </p:cNvSpPr>
          <p:nvPr/>
        </p:nvSpPr>
        <p:spPr bwMode="auto">
          <a:xfrm>
            <a:off x="76201" y="9115065"/>
            <a:ext cx="6705597" cy="380480"/>
          </a:xfrm>
          <a:prstGeom prst="rect">
            <a:avLst/>
          </a:prstGeom>
          <a:noFill/>
          <a:ln w="9525">
            <a:noFill/>
            <a:miter lim="800000"/>
            <a:headEnd/>
            <a:tailEnd/>
          </a:ln>
        </p:spPr>
        <p:txBody>
          <a:bodyPr wrap="square" lIns="36000" tIns="36000" rIns="36000" bIns="36000" anchor="ctr">
            <a:spAutoFit/>
          </a:bodyPr>
          <a:lstStyle/>
          <a:p>
            <a:pPr>
              <a:lnSpc>
                <a:spcPts val="1200"/>
              </a:lnSpc>
              <a:spcBef>
                <a:spcPts val="0"/>
              </a:spcBef>
              <a:defRPr/>
            </a:pPr>
            <a:r>
              <a:rPr lang="ja-JP" altLang="en-US" sz="1100" b="1" dirty="0" smtClean="0">
                <a:solidFill>
                  <a:srgbClr val="000000"/>
                </a:solidFill>
                <a:latin typeface="ＭＳ ゴシック" pitchFamily="49" charset="-128"/>
                <a:ea typeface="ＭＳ ゴシック" pitchFamily="49" charset="-128"/>
              </a:rPr>
              <a:t>山口県健康福祉部医療政策課看護指導班　〒</a:t>
            </a:r>
            <a:r>
              <a:rPr lang="ja-JP" altLang="en-US" sz="1100" b="1" dirty="0">
                <a:solidFill>
                  <a:srgbClr val="000000"/>
                </a:solidFill>
                <a:latin typeface="ＭＳ ゴシック" pitchFamily="49" charset="-128"/>
                <a:ea typeface="ＭＳ ゴシック" pitchFamily="49" charset="-128"/>
              </a:rPr>
              <a:t>753-8501　山口市滝町１番１号（山口</a:t>
            </a:r>
            <a:r>
              <a:rPr lang="ja-JP" altLang="en-US" sz="1100" b="1" dirty="0" smtClean="0">
                <a:solidFill>
                  <a:srgbClr val="000000"/>
                </a:solidFill>
                <a:latin typeface="ＭＳ ゴシック" pitchFamily="49" charset="-128"/>
                <a:ea typeface="ＭＳ ゴシック" pitchFamily="49" charset="-128"/>
              </a:rPr>
              <a:t>県庁６階）</a:t>
            </a:r>
            <a:endParaRPr lang="en-US" altLang="ja-JP" sz="1100" b="1" dirty="0" smtClean="0">
              <a:solidFill>
                <a:srgbClr val="000000"/>
              </a:solidFill>
              <a:latin typeface="ＭＳ ゴシック" pitchFamily="49" charset="-128"/>
              <a:ea typeface="ＭＳ ゴシック" pitchFamily="49" charset="-128"/>
            </a:endParaRPr>
          </a:p>
          <a:p>
            <a:pPr>
              <a:lnSpc>
                <a:spcPts val="1200"/>
              </a:lnSpc>
              <a:spcBef>
                <a:spcPts val="0"/>
              </a:spcBef>
              <a:defRPr/>
            </a:pPr>
            <a:r>
              <a:rPr lang="en-US" altLang="ja-JP" sz="1100" b="1" dirty="0" smtClean="0">
                <a:solidFill>
                  <a:srgbClr val="000000"/>
                </a:solidFill>
                <a:latin typeface="ＭＳ ゴシック" pitchFamily="49" charset="-128"/>
                <a:ea typeface="ＭＳ ゴシック" pitchFamily="49" charset="-128"/>
              </a:rPr>
              <a:t>TEL:</a:t>
            </a:r>
            <a:r>
              <a:rPr lang="ja-JP" altLang="en-US" sz="1100" b="1" dirty="0">
                <a:solidFill>
                  <a:srgbClr val="000000"/>
                </a:solidFill>
                <a:latin typeface="ＭＳ ゴシック" pitchFamily="49" charset="-128"/>
                <a:ea typeface="ＭＳ ゴシック" pitchFamily="49" charset="-128"/>
              </a:rPr>
              <a:t>０８３－９３３－２９２８　</a:t>
            </a:r>
            <a:r>
              <a:rPr lang="en-US" altLang="ja-JP" sz="1100" b="1" dirty="0">
                <a:solidFill>
                  <a:srgbClr val="000000"/>
                </a:solidFill>
                <a:latin typeface="ＭＳ ゴシック" pitchFamily="49" charset="-128"/>
                <a:ea typeface="ＭＳ ゴシック" pitchFamily="49" charset="-128"/>
              </a:rPr>
              <a:t>FAX:</a:t>
            </a:r>
            <a:r>
              <a:rPr lang="ja-JP" altLang="en-US" sz="1100" b="1" dirty="0" smtClean="0">
                <a:solidFill>
                  <a:srgbClr val="000000"/>
                </a:solidFill>
                <a:latin typeface="ＭＳ ゴシック" pitchFamily="49" charset="-128"/>
                <a:ea typeface="ＭＳ ゴシック" pitchFamily="49" charset="-128"/>
              </a:rPr>
              <a:t>０８３－９３３－２８２９　</a:t>
            </a:r>
            <a:r>
              <a:rPr lang="en-US" altLang="ja-JP" sz="1100" b="1" dirty="0" smtClean="0">
                <a:solidFill>
                  <a:srgbClr val="000000"/>
                </a:solidFill>
                <a:latin typeface="ＭＳ ゴシック" pitchFamily="49" charset="-128"/>
                <a:ea typeface="ＭＳ ゴシック" pitchFamily="49" charset="-128"/>
              </a:rPr>
              <a:t>E-mail:a11700@pref.yamaguchi.lg.jp</a:t>
            </a:r>
            <a:r>
              <a:rPr lang="ja-JP" altLang="en-US" sz="1050" b="1" dirty="0">
                <a:solidFill>
                  <a:srgbClr val="000000"/>
                </a:solidFill>
                <a:latin typeface="ＭＳ ゴシック" pitchFamily="49" charset="-128"/>
                <a:ea typeface="ＭＳ ゴシック" pitchFamily="49" charset="-128"/>
              </a:rPr>
              <a:t>　</a:t>
            </a:r>
            <a:endParaRPr lang="en-US" altLang="ja-JP" sz="1050" b="1" dirty="0">
              <a:solidFill>
                <a:srgbClr val="000000"/>
              </a:solidFill>
              <a:latin typeface="ＭＳ ゴシック" pitchFamily="49" charset="-128"/>
              <a:ea typeface="ＭＳ ゴシック" pitchFamily="49" charset="-128"/>
            </a:endParaRPr>
          </a:p>
        </p:txBody>
      </p:sp>
      <p:grpSp>
        <p:nvGrpSpPr>
          <p:cNvPr id="16" name="グループ化 15"/>
          <p:cNvGrpSpPr/>
          <p:nvPr/>
        </p:nvGrpSpPr>
        <p:grpSpPr>
          <a:xfrm>
            <a:off x="1627409" y="9582626"/>
            <a:ext cx="3221037" cy="234286"/>
            <a:chOff x="2551113" y="8566930"/>
            <a:chExt cx="3221037" cy="234286"/>
          </a:xfrm>
        </p:grpSpPr>
        <p:sp>
          <p:nvSpPr>
            <p:cNvPr id="14" name="正方形/長方形 13"/>
            <p:cNvSpPr/>
            <p:nvPr/>
          </p:nvSpPr>
          <p:spPr bwMode="auto">
            <a:xfrm>
              <a:off x="3821892" y="8566930"/>
              <a:ext cx="1502583" cy="23428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anchor="ctr">
              <a:spAutoFit/>
            </a:bodyPr>
            <a:lstStyle/>
            <a:p>
              <a:pPr algn="ctr">
                <a:defRPr/>
              </a:pPr>
              <a:r>
                <a:rPr lang="ja-JP" altLang="en-US" sz="1050" dirty="0">
                  <a:solidFill>
                    <a:schemeClr val="tx1"/>
                  </a:solidFill>
                  <a:latin typeface="ＭＳ Ｐゴシック" pitchFamily="50" charset="-128"/>
                </a:rPr>
                <a:t> </a:t>
              </a:r>
              <a:r>
                <a:rPr lang="ja-JP" altLang="en-US" sz="1050" b="1" dirty="0" smtClean="0">
                  <a:solidFill>
                    <a:srgbClr val="000000"/>
                  </a:solidFill>
                  <a:latin typeface="ＭＳ ゴシック" pitchFamily="49" charset="-128"/>
                  <a:ea typeface="ＭＳ ゴシック" pitchFamily="49" charset="-128"/>
                </a:rPr>
                <a:t>やまぐちナースネット</a:t>
              </a:r>
              <a:r>
                <a:rPr lang="ja-JP" altLang="en-US" sz="1050" dirty="0">
                  <a:solidFill>
                    <a:schemeClr val="tx1"/>
                  </a:solidFill>
                  <a:latin typeface="ＭＳ Ｐゴシック" pitchFamily="50" charset="-128"/>
                </a:rPr>
                <a:t> </a:t>
              </a:r>
            </a:p>
          </p:txBody>
        </p:sp>
        <p:sp>
          <p:nvSpPr>
            <p:cNvPr id="15" name="Rectangle 27"/>
            <p:cNvSpPr>
              <a:spLocks noChangeArrowheads="1"/>
            </p:cNvSpPr>
            <p:nvPr/>
          </p:nvSpPr>
          <p:spPr bwMode="auto">
            <a:xfrm>
              <a:off x="2551113" y="8573075"/>
              <a:ext cx="3221037" cy="226591"/>
            </a:xfrm>
            <a:prstGeom prst="rect">
              <a:avLst/>
            </a:prstGeom>
            <a:noFill/>
            <a:ln w="9525">
              <a:noFill/>
              <a:miter lim="800000"/>
              <a:headEnd/>
              <a:tailEnd/>
            </a:ln>
          </p:spPr>
          <p:txBody>
            <a:bodyPr wrap="square" lIns="36000" tIns="36000" rIns="36000" bIns="36000" anchor="ctr">
              <a:spAutoFit/>
            </a:bodyPr>
            <a:lstStyle/>
            <a:p>
              <a:pPr>
                <a:lnSpc>
                  <a:spcPts val="1200"/>
                </a:lnSpc>
                <a:spcBef>
                  <a:spcPts val="0"/>
                </a:spcBef>
                <a:defRPr/>
              </a:pPr>
              <a:r>
                <a:rPr lang="ja-JP" altLang="en-US" sz="1050" b="1" dirty="0" smtClean="0">
                  <a:solidFill>
                    <a:srgbClr val="000000"/>
                  </a:solidFill>
                  <a:latin typeface="ＭＳ ゴシック" pitchFamily="49" charset="-128"/>
                  <a:ea typeface="ＭＳ ゴシック" pitchFamily="49" charset="-128"/>
                </a:rPr>
                <a:t>山口県の看護情報は　                      検索</a:t>
              </a:r>
              <a:endParaRPr lang="en-US" altLang="ja-JP" sz="1050" b="1" dirty="0">
                <a:solidFill>
                  <a:srgbClr val="000000"/>
                </a:solidFill>
                <a:latin typeface="ＭＳ ゴシック" pitchFamily="49" charset="-128"/>
                <a:ea typeface="ＭＳ ゴシック" pitchFamily="49" charset="-128"/>
              </a:endParaRPr>
            </a:p>
          </p:txBody>
        </p:sp>
      </p:grpSp>
      <p:sp>
        <p:nvSpPr>
          <p:cNvPr id="18" name="テキスト ボックス 17"/>
          <p:cNvSpPr txBox="1"/>
          <p:nvPr/>
        </p:nvSpPr>
        <p:spPr>
          <a:xfrm>
            <a:off x="1319651" y="8468806"/>
            <a:ext cx="3836554" cy="442035"/>
          </a:xfrm>
          <a:prstGeom prst="rect">
            <a:avLst/>
          </a:prstGeom>
          <a:noFill/>
        </p:spPr>
        <p:txBody>
          <a:bodyPr wrap="square" lIns="36000" tIns="36000" rIns="36000" bIns="36000" rtlCol="0" anchor="ctr" anchorCtr="0">
            <a:spAutoFit/>
          </a:bodyPr>
          <a:lstStyle/>
          <a:p>
            <a:r>
              <a:rPr kumimoji="1" lang="ja-JP" altLang="en-US" sz="2400" dirty="0" smtClean="0">
                <a:solidFill>
                  <a:srgbClr val="FF0000"/>
                </a:solidFill>
                <a:latin typeface="HGP創英角ﾎﾟｯﾌﾟ体" panose="040B0A00000000000000" pitchFamily="50" charset="-128"/>
                <a:ea typeface="HGP創英角ﾎﾟｯﾌﾟ体" panose="040B0A00000000000000" pitchFamily="50" charset="-128"/>
              </a:rPr>
              <a:t>みんな看護の道をめざそう！</a:t>
            </a:r>
            <a:endParaRPr kumimoji="1" lang="ja-JP" altLang="en-US" sz="2400" dirty="0">
              <a:solidFill>
                <a:srgbClr val="FF0000"/>
              </a:solidFill>
              <a:latin typeface="HGP創英角ﾎﾟｯﾌﾟ体" panose="040B0A00000000000000" pitchFamily="50" charset="-128"/>
              <a:ea typeface="HGP創英角ﾎﾟｯﾌﾟ体" panose="040B0A00000000000000" pitchFamily="50" charset="-128"/>
            </a:endParaRPr>
          </a:p>
        </p:txBody>
      </p:sp>
      <p:grpSp>
        <p:nvGrpSpPr>
          <p:cNvPr id="2" name="グループ化 1"/>
          <p:cNvGrpSpPr/>
          <p:nvPr/>
        </p:nvGrpSpPr>
        <p:grpSpPr>
          <a:xfrm>
            <a:off x="150761" y="2586322"/>
            <a:ext cx="6553200" cy="5696828"/>
            <a:chOff x="152400" y="2514235"/>
            <a:chExt cx="6553200" cy="5696828"/>
          </a:xfrm>
        </p:grpSpPr>
        <p:pic>
          <p:nvPicPr>
            <p:cNvPr id="8" name="図 7"/>
            <p:cNvPicPr>
              <a:picLocks noChangeAspect="1"/>
            </p:cNvPicPr>
            <p:nvPr/>
          </p:nvPicPr>
          <p:blipFill rotWithShape="1">
            <a:blip r:embed="rId4" cstate="print">
              <a:extLst>
                <a:ext uri="{28A0092B-C50C-407E-A947-70E740481C1C}">
                  <a14:useLocalDpi xmlns:a14="http://schemas.microsoft.com/office/drawing/2010/main" val="0"/>
                </a:ext>
              </a:extLst>
            </a:blip>
            <a:stretch/>
          </p:blipFill>
          <p:spPr>
            <a:xfrm>
              <a:off x="152400" y="4451362"/>
              <a:ext cx="3200429" cy="1800000"/>
            </a:xfrm>
            <a:prstGeom prst="rect">
              <a:avLst/>
            </a:prstGeom>
            <a:ln>
              <a:noFill/>
            </a:ln>
            <a:effectLst>
              <a:softEdge rad="112500"/>
            </a:effectLst>
          </p:spPr>
        </p:pic>
        <p:pic>
          <p:nvPicPr>
            <p:cNvPr id="9" name="図 8"/>
            <p:cNvPicPr>
              <a:picLocks noChangeAspect="1"/>
            </p:cNvPicPr>
            <p:nvPr/>
          </p:nvPicPr>
          <p:blipFill rotWithShape="1">
            <a:blip r:embed="rId5" cstate="print">
              <a:extLst>
                <a:ext uri="{28A0092B-C50C-407E-A947-70E740481C1C}">
                  <a14:useLocalDpi xmlns:a14="http://schemas.microsoft.com/office/drawing/2010/main" val="0"/>
                </a:ext>
              </a:extLst>
            </a:blip>
            <a:stretch/>
          </p:blipFill>
          <p:spPr>
            <a:xfrm>
              <a:off x="152400" y="6411063"/>
              <a:ext cx="3200427" cy="1800000"/>
            </a:xfrm>
            <a:prstGeom prst="rect">
              <a:avLst/>
            </a:prstGeom>
            <a:ln>
              <a:noFill/>
            </a:ln>
            <a:effectLst>
              <a:softEdge rad="112500"/>
            </a:effectLst>
          </p:spPr>
        </p:pic>
        <p:pic>
          <p:nvPicPr>
            <p:cNvPr id="10" name="図 9"/>
            <p:cNvPicPr>
              <a:picLocks noChangeAspect="1"/>
            </p:cNvPicPr>
            <p:nvPr/>
          </p:nvPicPr>
          <p:blipFill rotWithShape="1">
            <a:blip r:embed="rId6" cstate="print">
              <a:extLst>
                <a:ext uri="{28A0092B-C50C-407E-A947-70E740481C1C}">
                  <a14:useLocalDpi xmlns:a14="http://schemas.microsoft.com/office/drawing/2010/main" val="0"/>
                </a:ext>
              </a:extLst>
            </a:blip>
            <a:stretch/>
          </p:blipFill>
          <p:spPr>
            <a:xfrm>
              <a:off x="152400" y="2514692"/>
              <a:ext cx="3200426" cy="1800000"/>
            </a:xfrm>
            <a:prstGeom prst="rect">
              <a:avLst/>
            </a:prstGeom>
            <a:ln>
              <a:noFill/>
            </a:ln>
            <a:effectLst>
              <a:softEdge rad="112500"/>
            </a:effectLst>
          </p:spPr>
        </p:pic>
        <p:pic>
          <p:nvPicPr>
            <p:cNvPr id="11" name="図 10"/>
            <p:cNvPicPr>
              <a:picLocks noChangeAspect="1"/>
            </p:cNvPicPr>
            <p:nvPr/>
          </p:nvPicPr>
          <p:blipFill rotWithShape="1">
            <a:blip r:embed="rId7" cstate="print">
              <a:extLst>
                <a:ext uri="{28A0092B-C50C-407E-A947-70E740481C1C}">
                  <a14:useLocalDpi xmlns:a14="http://schemas.microsoft.com/office/drawing/2010/main" val="0"/>
                </a:ext>
              </a:extLst>
            </a:blip>
            <a:stretch/>
          </p:blipFill>
          <p:spPr>
            <a:xfrm>
              <a:off x="3498774" y="4445043"/>
              <a:ext cx="3200432" cy="1800000"/>
            </a:xfrm>
            <a:prstGeom prst="rect">
              <a:avLst/>
            </a:prstGeom>
            <a:ln>
              <a:noFill/>
            </a:ln>
            <a:effectLst>
              <a:softEdge rad="112500"/>
            </a:effectLst>
          </p:spPr>
        </p:pic>
        <p:pic>
          <p:nvPicPr>
            <p:cNvPr id="19" name="図 1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499206" y="6406402"/>
              <a:ext cx="3200000" cy="1800000"/>
            </a:xfrm>
            <a:prstGeom prst="rect">
              <a:avLst/>
            </a:prstGeom>
            <a:ln>
              <a:noFill/>
            </a:ln>
            <a:effectLst>
              <a:softEdge rad="112500"/>
            </a:effectLst>
          </p:spPr>
        </p:pic>
        <p:pic>
          <p:nvPicPr>
            <p:cNvPr id="20" name="図 19"/>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505600" y="2514235"/>
              <a:ext cx="3200000" cy="1800000"/>
            </a:xfrm>
            <a:prstGeom prst="rect">
              <a:avLst/>
            </a:prstGeom>
            <a:ln>
              <a:noFill/>
            </a:ln>
            <a:effectLst>
              <a:softEdge rad="112500"/>
            </a:effectLst>
          </p:spPr>
        </p:pic>
      </p:grpSp>
      <p:pic>
        <p:nvPicPr>
          <p:cNvPr id="17" name="図 16"/>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848446" y="9476930"/>
            <a:ext cx="414364" cy="414364"/>
          </a:xfrm>
          <a:prstGeom prst="rect">
            <a:avLst/>
          </a:prstGeom>
        </p:spPr>
      </p:pic>
    </p:spTree>
    <p:extLst>
      <p:ext uri="{BB962C8B-B14F-4D97-AF65-F5344CB8AC3E}">
        <p14:creationId xmlns:p14="http://schemas.microsoft.com/office/powerpoint/2010/main" val="20169117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104</TotalTime>
  <Words>53</Words>
  <Application>Microsoft Office PowerPoint</Application>
  <PresentationFormat>A4 210 x 297 mm</PresentationFormat>
  <Paragraphs>10</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HGP創英角ﾎﾟｯﾌﾟ体</vt:lpstr>
      <vt:lpstr>HG丸ｺﾞｼｯｸM-PRO</vt:lpstr>
      <vt:lpstr>ＭＳ Ｐゴシック</vt:lpstr>
      <vt:lpstr>ＭＳ ゴシック</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木原　昌紀</dc:creator>
  <cp:lastModifiedBy>庵下　恭代</cp:lastModifiedBy>
  <cp:revision>17</cp:revision>
  <dcterms:created xsi:type="dcterms:W3CDTF">2019-09-13T00:57:03Z</dcterms:created>
  <dcterms:modified xsi:type="dcterms:W3CDTF">2019-12-02T06:06:11Z</dcterms:modified>
</cp:coreProperties>
</file>